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6.xml"/><Relationship Id="rId33" Type="http://schemas.openxmlformats.org/officeDocument/2006/relationships/font" Target="fonts/Lato-regular.fntdata"/><Relationship Id="rId10" Type="http://schemas.openxmlformats.org/officeDocument/2006/relationships/slide" Target="slides/slide5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8.xml"/><Relationship Id="rId35" Type="http://schemas.openxmlformats.org/officeDocument/2006/relationships/font" Target="fonts/Lato-italic.fntdata"/><Relationship Id="rId12" Type="http://schemas.openxmlformats.org/officeDocument/2006/relationships/slide" Target="slides/slide7.xml"/><Relationship Id="rId34" Type="http://schemas.openxmlformats.org/officeDocument/2006/relationships/font" Target="fonts/Lat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La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cf99a74e9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cf99a74e9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cf99a74e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cf99a74e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</a:t>
            </a:r>
            <a:r>
              <a:rPr lang="en"/>
              <a:t> coefficient between IMDb and TMDb is closely related across potentially different groups of people 0.71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cf99a74e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cf99a74e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coefficient between average user vote and metascore is 0.67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cf99a74e9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ecf99a74e9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cf99a74e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cf99a74e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Duration:</a:t>
            </a:r>
            <a:endParaRPr sz="1150">
              <a:solidFill>
                <a:srgbClr val="D1D2D3"/>
              </a:solidFill>
              <a:highlight>
                <a:srgbClr val="22252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std. dev. = 18.58 minutes</a:t>
            </a:r>
            <a:endParaRPr sz="1150">
              <a:solidFill>
                <a:srgbClr val="D1D2D3"/>
              </a:solidFill>
              <a:highlight>
                <a:srgbClr val="22252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Min = 42 minutes</a:t>
            </a:r>
            <a:endParaRPr sz="1150">
              <a:solidFill>
                <a:srgbClr val="D1D2D3"/>
              </a:solidFill>
              <a:highlight>
                <a:srgbClr val="22252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Max = 398</a:t>
            </a: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 minutes</a:t>
            </a:r>
            <a:endParaRPr sz="1150">
              <a:solidFill>
                <a:srgbClr val="D1D2D3"/>
              </a:solidFill>
              <a:highlight>
                <a:srgbClr val="22252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Q1 = 84</a:t>
            </a: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 minutes</a:t>
            </a:r>
            <a:endParaRPr sz="1150">
              <a:solidFill>
                <a:srgbClr val="D1D2D3"/>
              </a:solidFill>
              <a:highlight>
                <a:srgbClr val="22252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Median = 91</a:t>
            </a: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 minutes</a:t>
            </a:r>
            <a:endParaRPr sz="1150">
              <a:solidFill>
                <a:srgbClr val="D1D2D3"/>
              </a:solidFill>
              <a:highlight>
                <a:srgbClr val="22252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Q3 = 100</a:t>
            </a: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 minutes</a:t>
            </a:r>
            <a:endParaRPr sz="1150">
              <a:solidFill>
                <a:srgbClr val="D1D2D3"/>
              </a:solidFill>
              <a:highlight>
                <a:srgbClr val="22252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IQR = 16</a:t>
            </a: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 minutes</a:t>
            </a:r>
            <a:endParaRPr sz="1150">
              <a:solidFill>
                <a:srgbClr val="D1D2D3"/>
              </a:solidFill>
              <a:highlight>
                <a:srgbClr val="222529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Mean = 93.05</a:t>
            </a:r>
            <a:r>
              <a:rPr lang="en" sz="1150">
                <a:solidFill>
                  <a:srgbClr val="D1D2D3"/>
                </a:solidFill>
                <a:highlight>
                  <a:srgbClr val="222529"/>
                </a:highlight>
              </a:rPr>
              <a:t> minutes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cf99a74e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ecf99a74e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cf99a74e9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ecf99a74e9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cf99a74e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cf99a74e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cf99a74e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ecf99a74e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ecf99a74e9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ecf99a74e9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cf99a74e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cf99a74e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ecf99a74e9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ecf99a74e9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cf99a74e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cf99a74e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f059b93a0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f059b93a0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f059b93a0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f059b93a0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cf99a74e9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cf99a74e9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cf99a74e9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cf99a74e9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cf99a74e9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cf99a74e9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cf99a74e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cf99a74e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cf99a74e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ecf99a74e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cf99a74e9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ecf99a74e9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cf99a74e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ecf99a74e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 Up</a:t>
            </a:r>
            <a:endParaRPr/>
          </a:p>
        </p:txBody>
      </p:sp>
      <p:sp>
        <p:nvSpPr>
          <p:cNvPr id="73" name="Google Shape;73;p13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3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3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TBD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TBD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77" name="Google Shape;77;p13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Datatypes..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tbd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78" name="Google Shape;78;p13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TBD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tbd</a:t>
            </a:r>
            <a:endParaRPr b="0"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Findings</a:t>
            </a: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71775" y="1988900"/>
            <a:ext cx="7994100" cy="2244900"/>
          </a:xfrm>
          <a:prstGeom prst="wedgeRectCallout">
            <a:avLst>
              <a:gd fmla="val 8317" name="adj1"/>
              <a:gd fmla="val 69966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/>
          <p:cNvSpPr txBox="1"/>
          <p:nvPr>
            <p:ph type="title"/>
          </p:nvPr>
        </p:nvSpPr>
        <p:spPr>
          <a:xfrm>
            <a:off x="447975" y="2061900"/>
            <a:ext cx="61578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Summary Statement.</a:t>
            </a:r>
            <a:r>
              <a:rPr lang="en" sz="2100"/>
              <a:t>..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tbd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5575" l="14756" r="8065" t="25426"/>
          <a:stretch/>
        </p:blipFill>
        <p:spPr>
          <a:xfrm>
            <a:off x="0" y="49050"/>
            <a:ext cx="9068899" cy="456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/>
        </p:nvSpPr>
        <p:spPr>
          <a:xfrm>
            <a:off x="216825" y="4638550"/>
            <a:ext cx="715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Relationships of Numerical Variables in Movies Data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3"/>
          <p:cNvSpPr/>
          <p:nvPr/>
        </p:nvSpPr>
        <p:spPr>
          <a:xfrm>
            <a:off x="1178000" y="841775"/>
            <a:ext cx="1634400" cy="1634400"/>
          </a:xfrm>
          <a:prstGeom prst="ellipse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3"/>
          <p:cNvSpPr txBox="1"/>
          <p:nvPr/>
        </p:nvSpPr>
        <p:spPr>
          <a:xfrm>
            <a:off x="2692325" y="1860575"/>
            <a:ext cx="3935400" cy="61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Average User Vote on IMDb  vs. Average User Vote on TMDB  has a Positive Correlation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4"/>
          <p:cNvPicPr preferRelativeResize="0"/>
          <p:nvPr/>
        </p:nvPicPr>
        <p:blipFill rotWithShape="1">
          <a:blip r:embed="rId3">
            <a:alphaModFix/>
          </a:blip>
          <a:srcRect b="6213" l="14033" r="7701" t="25428"/>
          <a:stretch/>
        </p:blipFill>
        <p:spPr>
          <a:xfrm>
            <a:off x="167850" y="159475"/>
            <a:ext cx="8976149" cy="4409932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4"/>
          <p:cNvSpPr txBox="1"/>
          <p:nvPr/>
        </p:nvSpPr>
        <p:spPr>
          <a:xfrm>
            <a:off x="216825" y="4638550"/>
            <a:ext cx="715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Relationships of Numerical Variables in Movies Data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24"/>
          <p:cNvSpPr/>
          <p:nvPr/>
        </p:nvSpPr>
        <p:spPr>
          <a:xfrm>
            <a:off x="6760800" y="937350"/>
            <a:ext cx="1634400" cy="1634400"/>
          </a:xfrm>
          <a:prstGeom prst="ellipse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4"/>
          <p:cNvSpPr txBox="1"/>
          <p:nvPr/>
        </p:nvSpPr>
        <p:spPr>
          <a:xfrm>
            <a:off x="3503000" y="937350"/>
            <a:ext cx="3412500" cy="61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Average User Vote vs. Critic MetaScore  has a Positive Correlation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24"/>
          <p:cNvSpPr/>
          <p:nvPr/>
        </p:nvSpPr>
        <p:spPr>
          <a:xfrm>
            <a:off x="5292050" y="3222500"/>
            <a:ext cx="3213600" cy="61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get a number for how correlated these are?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5"/>
          <p:cNvPicPr preferRelativeResize="0"/>
          <p:nvPr/>
        </p:nvPicPr>
        <p:blipFill rotWithShape="1">
          <a:blip r:embed="rId3">
            <a:alphaModFix/>
          </a:blip>
          <a:srcRect b="7777" l="14155" r="48208" t="43430"/>
          <a:stretch/>
        </p:blipFill>
        <p:spPr>
          <a:xfrm>
            <a:off x="201275" y="233575"/>
            <a:ext cx="6429624" cy="468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5"/>
          <p:cNvSpPr txBox="1"/>
          <p:nvPr/>
        </p:nvSpPr>
        <p:spPr>
          <a:xfrm>
            <a:off x="216825" y="4638550"/>
            <a:ext cx="715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Correlations in Numeric Variables (Confusion Matrix)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25"/>
          <p:cNvSpPr/>
          <p:nvPr/>
        </p:nvSpPr>
        <p:spPr>
          <a:xfrm>
            <a:off x="6377950" y="627275"/>
            <a:ext cx="2547600" cy="358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CONCLUSION:</a:t>
            </a:r>
            <a:r>
              <a:rPr lang="en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Some positive correlation between revenue and user reviews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Duration and Release Year has minimal correlations to other variables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Note: Dropping revenue variable because data is incomplete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6"/>
          <p:cNvPicPr preferRelativeResize="0"/>
          <p:nvPr/>
        </p:nvPicPr>
        <p:blipFill rotWithShape="1">
          <a:blip r:embed="rId3">
            <a:alphaModFix/>
          </a:blip>
          <a:srcRect b="29021" l="14294" r="46576" t="25073"/>
          <a:stretch/>
        </p:blipFill>
        <p:spPr>
          <a:xfrm>
            <a:off x="213675" y="146600"/>
            <a:ext cx="7132450" cy="470655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6"/>
          <p:cNvSpPr txBox="1"/>
          <p:nvPr/>
        </p:nvSpPr>
        <p:spPr>
          <a:xfrm>
            <a:off x="3853900" y="2072300"/>
            <a:ext cx="1736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Distribution of Movie Duration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(right-skewed)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7" name="Google Shape;177;p26"/>
          <p:cNvSpPr/>
          <p:nvPr/>
        </p:nvSpPr>
        <p:spPr>
          <a:xfrm>
            <a:off x="5777950" y="627275"/>
            <a:ext cx="3147600" cy="29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CONCLUSION:</a:t>
            </a:r>
            <a:r>
              <a:rPr lang="en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Most movies are an average length of just over 90 minutes (mean = 93.05 minutes)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Mode is 90 minutes with a standard deviation of 18.58 minutes… (SEE SPEAKER NOTES FOR MORE MEASURES OF CENTRALITY)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143350" y="2110213"/>
            <a:ext cx="2698200" cy="1046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This is a candidate for dashboard interactive graph when combined with other distribution data in next slides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7"/>
          <p:cNvPicPr preferRelativeResize="0"/>
          <p:nvPr/>
        </p:nvPicPr>
        <p:blipFill rotWithShape="1">
          <a:blip r:embed="rId3">
            <a:alphaModFix/>
          </a:blip>
          <a:srcRect b="36040" l="13881" r="52557" t="26519"/>
          <a:stretch/>
        </p:blipFill>
        <p:spPr>
          <a:xfrm>
            <a:off x="101875" y="159025"/>
            <a:ext cx="7740101" cy="4857124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7"/>
          <p:cNvSpPr txBox="1"/>
          <p:nvPr/>
        </p:nvSpPr>
        <p:spPr>
          <a:xfrm>
            <a:off x="1369100" y="824400"/>
            <a:ext cx="2818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Distribution of User Ratings on Scale 0-10 with 10 Highest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(left-skewed)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27"/>
          <p:cNvSpPr/>
          <p:nvPr/>
        </p:nvSpPr>
        <p:spPr>
          <a:xfrm>
            <a:off x="5777950" y="627275"/>
            <a:ext cx="3147600" cy="29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CONCLUSION:</a:t>
            </a:r>
            <a:r>
              <a:rPr lang="en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Ellen can negotiate better deals for movies between 3-5 and can expect to pay a premium for movies above 8.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Sam may want to target ratings between 5-7 (7+ is diminishing returns).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Steel should look for  movies with ratings between 7-8 to maximize time looking for his next flick.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7" name="Google Shape;187;p27"/>
          <p:cNvSpPr txBox="1"/>
          <p:nvPr/>
        </p:nvSpPr>
        <p:spPr>
          <a:xfrm>
            <a:off x="143350" y="2110213"/>
            <a:ext cx="2698200" cy="1046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This is a candidate for dashboard interactive graph when combined with other distribution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28"/>
          <p:cNvPicPr preferRelativeResize="0"/>
          <p:nvPr/>
        </p:nvPicPr>
        <p:blipFill rotWithShape="1">
          <a:blip r:embed="rId3">
            <a:alphaModFix/>
          </a:blip>
          <a:srcRect b="8258" l="24076" r="19945" t="28453"/>
          <a:stretch/>
        </p:blipFill>
        <p:spPr>
          <a:xfrm>
            <a:off x="283100" y="69725"/>
            <a:ext cx="7318930" cy="465427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8"/>
          <p:cNvSpPr txBox="1"/>
          <p:nvPr/>
        </p:nvSpPr>
        <p:spPr>
          <a:xfrm>
            <a:off x="216825" y="4638550"/>
            <a:ext cx="715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Distribution of Average Votes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28"/>
          <p:cNvSpPr txBox="1"/>
          <p:nvPr/>
        </p:nvSpPr>
        <p:spPr>
          <a:xfrm>
            <a:off x="5996775" y="1047475"/>
            <a:ext cx="2070000" cy="615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Duplicate of prior slide- Do we need this?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29"/>
          <p:cNvPicPr preferRelativeResize="0"/>
          <p:nvPr/>
        </p:nvPicPr>
        <p:blipFill rotWithShape="1">
          <a:blip r:embed="rId3">
            <a:alphaModFix/>
          </a:blip>
          <a:srcRect b="36280" l="14154" r="52556" t="25428"/>
          <a:stretch/>
        </p:blipFill>
        <p:spPr>
          <a:xfrm>
            <a:off x="283100" y="264400"/>
            <a:ext cx="7260701" cy="469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9"/>
          <p:cNvSpPr txBox="1"/>
          <p:nvPr/>
        </p:nvSpPr>
        <p:spPr>
          <a:xfrm>
            <a:off x="3853900" y="2072300"/>
            <a:ext cx="2067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Distribution of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User Reviews Per Film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(right-skewed)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3" name="Google Shape;203;p29"/>
          <p:cNvSpPr/>
          <p:nvPr/>
        </p:nvSpPr>
        <p:spPr>
          <a:xfrm>
            <a:off x="5380375" y="848150"/>
            <a:ext cx="3081000" cy="32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COMBINE WITH NEXT SLIDE</a:t>
            </a:r>
            <a:endParaRPr/>
          </a:p>
        </p:txBody>
      </p:sp>
      <p:sp>
        <p:nvSpPr>
          <p:cNvPr id="204" name="Google Shape;204;p29"/>
          <p:cNvSpPr txBox="1"/>
          <p:nvPr/>
        </p:nvSpPr>
        <p:spPr>
          <a:xfrm>
            <a:off x="143350" y="2110213"/>
            <a:ext cx="2698200" cy="1046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This is a candidate for dashboard interactive graph when combined with other distribution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30"/>
          <p:cNvPicPr preferRelativeResize="0"/>
          <p:nvPr/>
        </p:nvPicPr>
        <p:blipFill rotWithShape="1">
          <a:blip r:embed="rId3">
            <a:alphaModFix/>
          </a:blip>
          <a:srcRect b="33205" l="12900" r="48919" t="28871"/>
          <a:stretch/>
        </p:blipFill>
        <p:spPr>
          <a:xfrm>
            <a:off x="213700" y="208725"/>
            <a:ext cx="8472101" cy="47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 txBox="1"/>
          <p:nvPr/>
        </p:nvSpPr>
        <p:spPr>
          <a:xfrm>
            <a:off x="3853900" y="2072300"/>
            <a:ext cx="2432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Distribution of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Critics Reviews Per Film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(right-skewed)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30"/>
          <p:cNvSpPr/>
          <p:nvPr/>
        </p:nvSpPr>
        <p:spPr>
          <a:xfrm>
            <a:off x="5380375" y="848150"/>
            <a:ext cx="3081000" cy="32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COMBINE WITH PRIOR SLIDE</a:t>
            </a:r>
            <a:endParaRPr/>
          </a:p>
        </p:txBody>
      </p:sp>
      <p:sp>
        <p:nvSpPr>
          <p:cNvPr id="213" name="Google Shape;213;p30"/>
          <p:cNvSpPr txBox="1"/>
          <p:nvPr/>
        </p:nvSpPr>
        <p:spPr>
          <a:xfrm>
            <a:off x="143350" y="2110213"/>
            <a:ext cx="2698200" cy="1046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This is a candidate for dashboard interactive graph when combined with other distribution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283099" y="712150"/>
            <a:ext cx="78141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Placeholder -</a:t>
            </a:r>
            <a:r>
              <a:rPr lang="en"/>
              <a:t> How many critic reviews vs user reviews? Can we compare across datasets (IMDb v TMDB)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4"/>
          <p:cNvPicPr preferRelativeResize="0"/>
          <p:nvPr/>
        </p:nvPicPr>
        <p:blipFill rotWithShape="1">
          <a:blip r:embed="rId3">
            <a:alphaModFix/>
          </a:blip>
          <a:srcRect b="5848" l="23803" r="20489" t="25427"/>
          <a:stretch/>
        </p:blipFill>
        <p:spPr>
          <a:xfrm>
            <a:off x="151575" y="189850"/>
            <a:ext cx="7138325" cy="49536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4"/>
          <p:cNvSpPr txBox="1"/>
          <p:nvPr/>
        </p:nvSpPr>
        <p:spPr>
          <a:xfrm>
            <a:off x="5596025" y="1133575"/>
            <a:ext cx="3229200" cy="615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Overview of Values in Each Variable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(cardinality is a measure of set size)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" name="Google Shape;86;p14"/>
          <p:cNvSpPr txBox="1"/>
          <p:nvPr/>
        </p:nvSpPr>
        <p:spPr>
          <a:xfrm>
            <a:off x="5258725" y="3510500"/>
            <a:ext cx="3471300" cy="1046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Reformat into a excel table and add columns to say what we did with the data - Directors - binned, actors ignored, writers dropped, etc.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/>
          <p:nvPr>
            <p:ph type="title"/>
          </p:nvPr>
        </p:nvSpPr>
        <p:spPr>
          <a:xfrm>
            <a:off x="283099" y="712150"/>
            <a:ext cx="78141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Placeholder - review counts by year</a:t>
            </a:r>
            <a:endParaRPr/>
          </a:p>
        </p:txBody>
      </p:sp>
      <p:sp>
        <p:nvSpPr>
          <p:cNvPr id="224" name="Google Shape;224;p32"/>
          <p:cNvSpPr txBox="1"/>
          <p:nvPr/>
        </p:nvSpPr>
        <p:spPr>
          <a:xfrm>
            <a:off x="143350" y="887563"/>
            <a:ext cx="2698200" cy="615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This is a candidate for dashboard interactive graph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Placeholder for Machine Learning Model Analysis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Graphs from Machine Learning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235" name="Google Shape;23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03575"/>
            <a:ext cx="8839201" cy="374856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4"/>
          <p:cNvSpPr txBox="1"/>
          <p:nvPr/>
        </p:nvSpPr>
        <p:spPr>
          <a:xfrm>
            <a:off x="6176625" y="219863"/>
            <a:ext cx="2698200" cy="831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Placeholder - this is temp graphs from our machine learning model prototype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5"/>
          <p:cNvPicPr preferRelativeResize="0"/>
          <p:nvPr/>
        </p:nvPicPr>
        <p:blipFill rotWithShape="1">
          <a:blip r:embed="rId3">
            <a:alphaModFix/>
          </a:blip>
          <a:srcRect b="1619" l="1220" r="-1219" t="-1620"/>
          <a:stretch/>
        </p:blipFill>
        <p:spPr>
          <a:xfrm>
            <a:off x="2073500" y="542125"/>
            <a:ext cx="6268026" cy="4701024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5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lt2"/>
                </a:solidFill>
              </a:rPr>
              <a:t>Graphs from Machine Learning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43" name="Google Shape;243;p35"/>
          <p:cNvSpPr txBox="1"/>
          <p:nvPr/>
        </p:nvSpPr>
        <p:spPr>
          <a:xfrm>
            <a:off x="6176625" y="219863"/>
            <a:ext cx="2698200" cy="831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Placeholder - this is temp graphs from our machine learning model prototype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5"/>
          <p:cNvPicPr preferRelativeResize="0"/>
          <p:nvPr/>
        </p:nvPicPr>
        <p:blipFill rotWithShape="1">
          <a:blip r:embed="rId3">
            <a:alphaModFix/>
          </a:blip>
          <a:srcRect b="8567" l="13710" r="8164" t="25430"/>
          <a:stretch/>
        </p:blipFill>
        <p:spPr>
          <a:xfrm>
            <a:off x="77025" y="155900"/>
            <a:ext cx="9066974" cy="430883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/>
        </p:nvSpPr>
        <p:spPr>
          <a:xfrm>
            <a:off x="216825" y="4638550"/>
            <a:ext cx="715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Missing Data Fields by Variable (Column)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143350" y="2110213"/>
            <a:ext cx="2698200" cy="831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We will try to make this an interactive graph for the dashboard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6"/>
          <p:cNvPicPr preferRelativeResize="0"/>
          <p:nvPr/>
        </p:nvPicPr>
        <p:blipFill rotWithShape="1">
          <a:blip r:embed="rId3">
            <a:alphaModFix/>
          </a:blip>
          <a:srcRect b="13195" l="29079" r="16362" t="25428"/>
          <a:stretch/>
        </p:blipFill>
        <p:spPr>
          <a:xfrm>
            <a:off x="0" y="0"/>
            <a:ext cx="81288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7"/>
          <p:cNvPicPr preferRelativeResize="0"/>
          <p:nvPr/>
        </p:nvPicPr>
        <p:blipFill rotWithShape="1">
          <a:blip r:embed="rId3">
            <a:alphaModFix/>
          </a:blip>
          <a:srcRect b="29515" l="22172" r="19402" t="34251"/>
          <a:stretch/>
        </p:blipFill>
        <p:spPr>
          <a:xfrm>
            <a:off x="188825" y="208725"/>
            <a:ext cx="8832523" cy="308112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216825" y="4638550"/>
            <a:ext cx="715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Observations in Year Variable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7055" l="23395" r="19402" t="25427"/>
          <a:stretch/>
        </p:blipFill>
        <p:spPr>
          <a:xfrm>
            <a:off x="77025" y="90450"/>
            <a:ext cx="7454352" cy="494925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/>
        </p:nvSpPr>
        <p:spPr>
          <a:xfrm>
            <a:off x="2602675" y="1307925"/>
            <a:ext cx="2521800" cy="615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Choose which shows this better from prior slide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9"/>
          <p:cNvPicPr preferRelativeResize="0"/>
          <p:nvPr/>
        </p:nvPicPr>
        <p:blipFill rotWithShape="1">
          <a:blip r:embed="rId3">
            <a:alphaModFix/>
          </a:blip>
          <a:srcRect b="42804" l="23670" r="19265" t="25427"/>
          <a:stretch/>
        </p:blipFill>
        <p:spPr>
          <a:xfrm>
            <a:off x="64625" y="90450"/>
            <a:ext cx="9079373" cy="284310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/>
        </p:nvSpPr>
        <p:spPr>
          <a:xfrm>
            <a:off x="216825" y="4638550"/>
            <a:ext cx="715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Observations in Director Variable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9954" l="24074" r="19676" t="27243"/>
          <a:stretch/>
        </p:blipFill>
        <p:spPr>
          <a:xfrm>
            <a:off x="151575" y="134175"/>
            <a:ext cx="7814650" cy="490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/>
        </p:nvSpPr>
        <p:spPr>
          <a:xfrm>
            <a:off x="216825" y="4638550"/>
            <a:ext cx="715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Average Vote Summary Statistics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1"/>
          <p:cNvPicPr preferRelativeResize="0"/>
          <p:nvPr/>
        </p:nvPicPr>
        <p:blipFill rotWithShape="1">
          <a:blip r:embed="rId3">
            <a:alphaModFix/>
          </a:blip>
          <a:srcRect b="17988" l="24855" r="19440" t="33461"/>
          <a:stretch/>
        </p:blipFill>
        <p:spPr>
          <a:xfrm>
            <a:off x="126725" y="146600"/>
            <a:ext cx="8977282" cy="440105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/>
          <p:nvPr/>
        </p:nvSpPr>
        <p:spPr>
          <a:xfrm>
            <a:off x="216825" y="4638550"/>
            <a:ext cx="715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Average Vote Minimums and Maximums</a:t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